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0" r:id="rId5"/>
    <p:sldId id="264" r:id="rId6"/>
    <p:sldId id="261" r:id="rId7"/>
  </p:sldIdLst>
  <p:sldSz cx="18288000" cy="10287000"/>
  <p:notesSz cx="18288000" cy="10287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0" y="-77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8D7A8-4082-4DD0-9420-BA5CDA23E26F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0AAF-EE37-4706-9EA1-3EB0C5C83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3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0.png"/><Relationship Id="rId7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auto">
          <a:xfrm>
            <a:off x="14580789" y="0"/>
            <a:ext cx="4701724" cy="2222633"/>
          </a:xfrm>
          <a:custGeom>
            <a:avLst/>
            <a:gdLst/>
            <a:ahLst/>
            <a:cxnLst/>
            <a:rect l="l" t="t" r="r" b="b"/>
            <a:pathLst>
              <a:path w="4701724" h="2222633" extrusionOk="0">
                <a:moveTo>
                  <a:pt x="0" y="0"/>
                </a:moveTo>
                <a:lnTo>
                  <a:pt x="4701724" y="0"/>
                </a:lnTo>
                <a:lnTo>
                  <a:pt x="4701724" y="2222633"/>
                </a:lnTo>
                <a:lnTo>
                  <a:pt x="0" y="2222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sp>
        <p:nvSpPr>
          <p:cNvPr id="4" name="Freeform 4"/>
          <p:cNvSpPr/>
          <p:nvPr/>
        </p:nvSpPr>
        <p:spPr bwMode="auto">
          <a:xfrm rot="4423086">
            <a:off x="166746" y="-4626437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 extrusionOk="0">
                <a:moveTo>
                  <a:pt x="0" y="0"/>
                </a:moveTo>
                <a:lnTo>
                  <a:pt x="5323671" y="0"/>
                </a:lnTo>
                <a:lnTo>
                  <a:pt x="5323671" y="7857780"/>
                </a:lnTo>
                <a:lnTo>
                  <a:pt x="0" y="78577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/>
          </a:blipFill>
        </p:spPr>
      </p:sp>
      <p:sp>
        <p:nvSpPr>
          <p:cNvPr id="5" name="Freeform 5"/>
          <p:cNvSpPr/>
          <p:nvPr/>
        </p:nvSpPr>
        <p:spPr bwMode="auto">
          <a:xfrm>
            <a:off x="14124406" y="7950069"/>
            <a:ext cx="5614490" cy="4130953"/>
          </a:xfrm>
          <a:custGeom>
            <a:avLst/>
            <a:gdLst/>
            <a:ahLst/>
            <a:cxnLst/>
            <a:rect l="l" t="t" r="r" b="b"/>
            <a:pathLst>
              <a:path w="5614490" h="4130953" extrusionOk="0">
                <a:moveTo>
                  <a:pt x="0" y="0"/>
                </a:moveTo>
                <a:lnTo>
                  <a:pt x="5614490" y="0"/>
                </a:lnTo>
                <a:lnTo>
                  <a:pt x="5614490" y="4130953"/>
                </a:lnTo>
                <a:lnTo>
                  <a:pt x="0" y="413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/>
          </a:blipFill>
        </p:spPr>
      </p:sp>
      <p:sp>
        <p:nvSpPr>
          <p:cNvPr id="6" name="Freeform 6"/>
          <p:cNvSpPr/>
          <p:nvPr/>
        </p:nvSpPr>
        <p:spPr bwMode="auto">
          <a:xfrm rot="-8897882">
            <a:off x="15681947" y="7636750"/>
            <a:ext cx="3154705" cy="2291105"/>
          </a:xfrm>
          <a:custGeom>
            <a:avLst/>
            <a:gdLst/>
            <a:ahLst/>
            <a:cxnLst/>
            <a:rect l="l" t="t" r="r" b="b"/>
            <a:pathLst>
              <a:path w="3154705" h="2291105" extrusionOk="0">
                <a:moveTo>
                  <a:pt x="0" y="0"/>
                </a:moveTo>
                <a:lnTo>
                  <a:pt x="3154706" y="0"/>
                </a:lnTo>
                <a:lnTo>
                  <a:pt x="3154706" y="2291105"/>
                </a:lnTo>
                <a:lnTo>
                  <a:pt x="0" y="2291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/>
          </a:blipFill>
        </p:spPr>
      </p:sp>
      <p:sp>
        <p:nvSpPr>
          <p:cNvPr id="7" name="Freeform 7"/>
          <p:cNvSpPr/>
          <p:nvPr/>
        </p:nvSpPr>
        <p:spPr bwMode="auto">
          <a:xfrm>
            <a:off x="-1689016" y="6978775"/>
            <a:ext cx="5181796" cy="5106425"/>
          </a:xfrm>
          <a:custGeom>
            <a:avLst/>
            <a:gdLst/>
            <a:ahLst/>
            <a:cxnLst/>
            <a:rect l="l" t="t" r="r" b="b"/>
            <a:pathLst>
              <a:path w="5181796" h="5106425" extrusionOk="0">
                <a:moveTo>
                  <a:pt x="0" y="0"/>
                </a:moveTo>
                <a:lnTo>
                  <a:pt x="5181796" y="0"/>
                </a:lnTo>
                <a:lnTo>
                  <a:pt x="5181796" y="5106424"/>
                </a:lnTo>
                <a:lnTo>
                  <a:pt x="0" y="51064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/>
          </a:blipFill>
        </p:spPr>
      </p:sp>
      <p:sp>
        <p:nvSpPr>
          <p:cNvPr id="8" name="Freeform 8"/>
          <p:cNvSpPr/>
          <p:nvPr/>
        </p:nvSpPr>
        <p:spPr bwMode="auto">
          <a:xfrm rot="4423086">
            <a:off x="-24920" y="-4936755"/>
            <a:ext cx="5323671" cy="7857779"/>
          </a:xfrm>
          <a:custGeom>
            <a:avLst/>
            <a:gdLst/>
            <a:ahLst/>
            <a:cxnLst/>
            <a:rect l="l" t="t" r="r" b="b"/>
            <a:pathLst>
              <a:path w="5323671" h="7857779" extrusionOk="0">
                <a:moveTo>
                  <a:pt x="0" y="0"/>
                </a:moveTo>
                <a:lnTo>
                  <a:pt x="5323671" y="0"/>
                </a:lnTo>
                <a:lnTo>
                  <a:pt x="5323671" y="7857779"/>
                </a:lnTo>
                <a:lnTo>
                  <a:pt x="0" y="7857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/>
          </a:blipFill>
        </p:spPr>
      </p:sp>
      <p:sp>
        <p:nvSpPr>
          <p:cNvPr id="11" name="TextBox 11"/>
          <p:cNvSpPr txBox="1"/>
          <p:nvPr/>
        </p:nvSpPr>
        <p:spPr bwMode="auto">
          <a:xfrm>
            <a:off x="-312998" y="5322982"/>
            <a:ext cx="18913990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solidFill>
                  <a:srgbClr val="000000"/>
                </a:solidFill>
                <a:latin typeface="Brusher Cyrillic"/>
              </a:rPr>
              <a:t>Организация </a:t>
            </a:r>
            <a:r>
              <a:rPr lang="ru-RU" sz="6000" b="1" dirty="0">
                <a:solidFill>
                  <a:srgbClr val="000000"/>
                </a:solidFill>
                <a:latin typeface="Brusher Cyrillic"/>
              </a:rPr>
              <a:t>сообществ в ОУ при помощи инструментов </a:t>
            </a:r>
            <a:r>
              <a:rPr lang="ru-RU" sz="6000" b="1" dirty="0" err="1">
                <a:solidFill>
                  <a:srgbClr val="000000"/>
                </a:solidFill>
                <a:latin typeface="Brusher Cyrillic"/>
              </a:rPr>
              <a:t>Сферума</a:t>
            </a:r>
            <a:endParaRPr lang="ru-RU" sz="6000" b="1" dirty="0">
              <a:solidFill>
                <a:srgbClr val="000000"/>
              </a:solidFill>
              <a:latin typeface="Brusher Cyrillic"/>
            </a:endParaRPr>
          </a:p>
          <a:p>
            <a:pPr algn="ctr">
              <a:defRPr/>
            </a:pPr>
            <a:endParaRPr sz="6000" dirty="0"/>
          </a:p>
        </p:txBody>
      </p:sp>
      <p:sp>
        <p:nvSpPr>
          <p:cNvPr id="451937004" name="Freeform 2"/>
          <p:cNvSpPr/>
          <p:nvPr/>
        </p:nvSpPr>
        <p:spPr bwMode="auto">
          <a:xfrm>
            <a:off x="367276" y="7991460"/>
            <a:ext cx="1729575" cy="2181803"/>
          </a:xfrm>
          <a:custGeom>
            <a:avLst/>
            <a:gdLst/>
            <a:ahLst/>
            <a:cxnLst/>
            <a:rect l="l" t="t" r="r" b="b"/>
            <a:pathLst>
              <a:path w="1729575" h="2181804" extrusionOk="0">
                <a:moveTo>
                  <a:pt x="0" y="0"/>
                </a:moveTo>
                <a:lnTo>
                  <a:pt x="1729576" y="0"/>
                </a:lnTo>
                <a:lnTo>
                  <a:pt x="1729576" y="2181804"/>
                </a:lnTo>
                <a:lnTo>
                  <a:pt x="0" y="21818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/>
          </a:blipFill>
        </p:spPr>
      </p:sp>
      <p:pic>
        <p:nvPicPr>
          <p:cNvPr id="4098" name="Picture 2" descr="E:\Учебный год 2024-2025\Книжки на новый учебный год\exportShkola2kh_2x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14518" r="30279" b="15771"/>
          <a:stretch/>
        </p:blipFill>
        <p:spPr bwMode="auto">
          <a:xfrm>
            <a:off x="6951291" y="199037"/>
            <a:ext cx="4385413" cy="512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1999" y="8027971"/>
            <a:ext cx="11201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rusher Cyrillic"/>
              </a:rPr>
              <a:t>Выступающие: </a:t>
            </a:r>
          </a:p>
          <a:p>
            <a:r>
              <a:rPr lang="ru-RU" sz="2000" b="1" dirty="0" smtClean="0">
                <a:latin typeface="Brusher Cyrillic"/>
              </a:rPr>
              <a:t>Виноградов Никита Сергеевич, учитель математики, заместитель директора по УВР </a:t>
            </a:r>
          </a:p>
          <a:p>
            <a:r>
              <a:rPr lang="ru-RU" sz="2000" b="1" dirty="0" smtClean="0">
                <a:latin typeface="Brusher Cyrillic"/>
              </a:rPr>
              <a:t>Буняк Георгий Александрович, учитель математики</a:t>
            </a:r>
          </a:p>
          <a:p>
            <a:endParaRPr lang="ru-RU" sz="2000" b="1" dirty="0" smtClean="0">
              <a:latin typeface="Brusher Cyrillic"/>
            </a:endParaRPr>
          </a:p>
          <a:p>
            <a:r>
              <a:rPr lang="ru-RU" sz="2000" b="1" dirty="0" smtClean="0">
                <a:latin typeface="Brusher Cyrillic"/>
              </a:rPr>
              <a:t>Организация: ГБОУ средняя школа №195 </a:t>
            </a:r>
          </a:p>
          <a:p>
            <a:r>
              <a:rPr lang="ru-RU" sz="2000" b="1" dirty="0" smtClean="0">
                <a:latin typeface="Brusher Cyrillic"/>
              </a:rPr>
              <a:t>Красногвардейского района Санкт-Петербурга</a:t>
            </a:r>
            <a:endParaRPr lang="ru-RU" sz="2000" b="1" dirty="0">
              <a:latin typeface="Brusher Cyrill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 xmlns:m="http://schemas.openxmlformats.org/officeDocument/2006/math" xmlns:w="http://schemas.openxmlformats.org/wordprocessingml/2006/main">
      <p:transition spd="slow" advClick="1">
        <p:split orient="horz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15522097" y="-1319129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 extrusionOk="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pic>
        <p:nvPicPr>
          <p:cNvPr id="7" name="Picture 2" descr="E:\Учебный год 2024-2025\Книжки на новый учебный год\exportShkola2kh_2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5330" r="31991" b="17072"/>
          <a:stretch/>
        </p:blipFill>
        <p:spPr bwMode="auto">
          <a:xfrm>
            <a:off x="0" y="28883"/>
            <a:ext cx="1836287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783" y="944200"/>
            <a:ext cx="134256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» как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система коммуникации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ikita\Downloads\Сним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886" y="2443529"/>
            <a:ext cx="2733805" cy="77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ikita\Downloads\вв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"/>
          <a:stretch/>
        </p:blipFill>
        <p:spPr bwMode="auto">
          <a:xfrm>
            <a:off x="1600200" y="4762500"/>
            <a:ext cx="5290185" cy="31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67000" y="1905684"/>
            <a:ext cx="9144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» — это система коммуникации, предназначенная для улучшения взаимодействия между участниками и организациями.</a:t>
            </a:r>
          </a:p>
        </p:txBody>
      </p:sp>
      <p:pic>
        <p:nvPicPr>
          <p:cNvPr id="18" name="Picture 8" descr="C:\Users\Nikita\Downloads\обща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91" y="3413855"/>
            <a:ext cx="3200400" cy="594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kita\Downloads\сферум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0" y="8250382"/>
            <a:ext cx="7048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15522097" y="-1319129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 extrusionOk="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pic>
        <p:nvPicPr>
          <p:cNvPr id="7" name="Picture 2" descr="E:\Учебный год 2024-2025\Книжки на новый учебный год\exportShkola2kh_2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5330" r="31991" b="17072"/>
          <a:stretch/>
        </p:blipFill>
        <p:spPr bwMode="auto">
          <a:xfrm>
            <a:off x="0" y="28883"/>
            <a:ext cx="1836287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783" y="944200"/>
            <a:ext cx="13425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» как инструмент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работы с ученическими сообществами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Nikita\Downloads\каналаа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18" y="2795671"/>
            <a:ext cx="82867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kita\Downloads\кан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530306"/>
            <a:ext cx="2975264" cy="119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kita\Downloads\ковче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2" y="8375430"/>
            <a:ext cx="428989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ikita\Downloads\колледж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7" y="6742200"/>
            <a:ext cx="4648200" cy="8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Nikita\Downloads\физклуб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83" y="7652054"/>
            <a:ext cx="3253805" cy="7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3009900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Индивидуальный подход,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который можно эффективно реализовать через «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»:  </a:t>
            </a:r>
          </a:p>
          <a:p>
            <a:pPr marL="285750" indent="-285750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Персональная поддержка.  </a:t>
            </a:r>
          </a:p>
          <a:p>
            <a:pPr marL="285750" indent="-285750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Доступ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образовательным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ресурсам</a:t>
            </a:r>
          </a:p>
          <a:p>
            <a:pPr marL="285750" indent="-285750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участия в конкурсах и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олимпиадах</a:t>
            </a:r>
          </a:p>
          <a:p>
            <a:pPr marL="285750" indent="-285750">
              <a:buFontTx/>
              <a:buChar char="-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Сетевые проекты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1" name="Picture 9" descr="C:\Users\Nikita\Downloads\тхэ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36" y="7539608"/>
            <a:ext cx="3391176" cy="7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Nikita\Downloads\умники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1"/>
          <a:stretch/>
        </p:blipFill>
        <p:spPr bwMode="auto">
          <a:xfrm>
            <a:off x="7350484" y="8473853"/>
            <a:ext cx="2962656" cy="65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Nikita\Downloads\геогр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8"/>
          <a:stretch/>
        </p:blipFill>
        <p:spPr bwMode="auto">
          <a:xfrm>
            <a:off x="1574652" y="9164974"/>
            <a:ext cx="2768748" cy="6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ikita\Downloads\debbbd92-06de-4d5d-9b03-3d53f892036f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438" r="26178" b="90125"/>
          <a:stretch/>
        </p:blipFill>
        <p:spPr bwMode="auto">
          <a:xfrm>
            <a:off x="7815072" y="9395367"/>
            <a:ext cx="3362515" cy="6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ita\Downloads\nC70SKysBbGvXGQOCGfQlO3x_CVdRBjXrNLwsICG_iYuiS8BlWa_aUaZNwhWe6OmzY5AI4-e9KEuhzk2SLcVBOMK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32993" b="93715"/>
          <a:stretch/>
        </p:blipFill>
        <p:spPr bwMode="auto">
          <a:xfrm>
            <a:off x="5227845" y="6826769"/>
            <a:ext cx="3461816" cy="71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15522097" y="-1319129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 extrusionOk="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pic>
        <p:nvPicPr>
          <p:cNvPr id="7" name="Picture 2" descr="E:\Учебный год 2024-2025\Книжки на новый учебный год\exportShkola2kh_2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5330" r="31991" b="17072"/>
          <a:stretch/>
        </p:blipFill>
        <p:spPr bwMode="auto">
          <a:xfrm>
            <a:off x="0" y="28883"/>
            <a:ext cx="1836287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783" y="944200"/>
            <a:ext cx="130696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» как инструмент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обшей коммуникации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Nikita\Downloads\109d9706-6ce5-4e78-b78a-0c792de7ebc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62020"/>
          <a:stretch/>
        </p:blipFill>
        <p:spPr bwMode="auto">
          <a:xfrm>
            <a:off x="442783" y="3073621"/>
            <a:ext cx="3752850" cy="27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kita\Downloads\a4149f18-0c39-4ced-a3dc-2d1362d8c1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 b="25221"/>
          <a:stretch/>
        </p:blipFill>
        <p:spPr bwMode="auto">
          <a:xfrm>
            <a:off x="14283116" y="3543300"/>
            <a:ext cx="339846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ikita\Downloads\e51b0a31-36f3-417d-b5ff-264a0207257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3" b="31415"/>
          <a:stretch/>
        </p:blipFill>
        <p:spPr bwMode="auto">
          <a:xfrm>
            <a:off x="5055099" y="3092671"/>
            <a:ext cx="3446485" cy="49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Nikita\Downloads\поздышев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0" y="2228850"/>
            <a:ext cx="449580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15522097" y="-1319129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 extrusionOk="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pic>
        <p:nvPicPr>
          <p:cNvPr id="7" name="Picture 2" descr="E:\Учебный год 2024-2025\Книжки на новый учебный год\exportShkola2kh_2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5330" r="31991" b="17072"/>
          <a:stretch/>
        </p:blipFill>
        <p:spPr bwMode="auto">
          <a:xfrm>
            <a:off x="0" y="28883"/>
            <a:ext cx="1836287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783" y="944200"/>
            <a:ext cx="1352325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» как инструмент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частной коммуникации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ikita\Downloads\6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0" r="6140"/>
          <a:stretch/>
        </p:blipFill>
        <p:spPr bwMode="auto">
          <a:xfrm>
            <a:off x="13145560" y="3009900"/>
            <a:ext cx="4753073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kita\Downloads\5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7" t="77412"/>
          <a:stretch/>
        </p:blipFill>
        <p:spPr bwMode="auto">
          <a:xfrm>
            <a:off x="685800" y="7353300"/>
            <a:ext cx="6479063" cy="25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kita\Downloads\5а-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58" y="2228850"/>
            <a:ext cx="530542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ikita\Downloads\5а  а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91100"/>
            <a:ext cx="52387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ikita\Downloads\nC70SKysBbGvXGQOCGfQlO3x_CVdRBjXrNLwsICG_iYuiS8BlWa_aUaZNwhWe6OmzY5AI4-e9KEuhzk2SLcVBOM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19300"/>
            <a:ext cx="2806793" cy="508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ikita\Downloads\4e90d21e-205f-400f-a5f9-951e32cc098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68178"/>
          <a:stretch/>
        </p:blipFill>
        <p:spPr bwMode="auto">
          <a:xfrm>
            <a:off x="8036200" y="7205542"/>
            <a:ext cx="3996083" cy="24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 bwMode="auto">
          <a:xfrm>
            <a:off x="15522097" y="-1319129"/>
            <a:ext cx="4318969" cy="4114800"/>
          </a:xfrm>
          <a:custGeom>
            <a:avLst/>
            <a:gdLst/>
            <a:ahLst/>
            <a:cxnLst/>
            <a:rect l="l" t="t" r="r" b="b"/>
            <a:pathLst>
              <a:path w="4318969" h="4114800" extrusionOk="0">
                <a:moveTo>
                  <a:pt x="0" y="0"/>
                </a:moveTo>
                <a:lnTo>
                  <a:pt x="4318969" y="0"/>
                </a:lnTo>
                <a:lnTo>
                  <a:pt x="43189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/>
          </a:blipFill>
        </p:spPr>
      </p:sp>
      <p:pic>
        <p:nvPicPr>
          <p:cNvPr id="7" name="Picture 2" descr="E:\Учебный год 2024-2025\Книжки на новый учебный год\exportShkola2kh_2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t="15330" r="31991" b="17072"/>
          <a:stretch/>
        </p:blipFill>
        <p:spPr bwMode="auto">
          <a:xfrm>
            <a:off x="0" y="28883"/>
            <a:ext cx="1836287" cy="21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6783" y="944200"/>
            <a:ext cx="108252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Сферум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» как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инструмент поддержки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ikita\Downloads\тп а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27312"/>
            <a:ext cx="3762375" cy="74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kita\Downloads\123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2933782"/>
            <a:ext cx="337185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ikita\Downloads\6вв+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094161"/>
            <a:ext cx="28860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ikita\Downloads\фыв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483"/>
          <a:stretch/>
        </p:blipFill>
        <p:spPr bwMode="auto">
          <a:xfrm>
            <a:off x="1143000" y="4094161"/>
            <a:ext cx="3876675" cy="42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115</Words>
  <Application>Microsoft Office PowerPoint</Application>
  <DocSecurity>0</DocSecurity>
  <PresentationFormat>Произвольный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Brusher Cyrillic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subject/>
  <dc:creator/>
  <cp:keywords/>
  <dc:description/>
  <cp:lastModifiedBy>Никита Сергеевич Виноградов</cp:lastModifiedBy>
  <cp:revision>89</cp:revision>
  <dcterms:created xsi:type="dcterms:W3CDTF">2006-08-16T00:00:00Z</dcterms:created>
  <dcterms:modified xsi:type="dcterms:W3CDTF">2025-01-21T08:47:50Z</dcterms:modified>
  <cp:category/>
  <dc:identifier>DAFsiZbqxVA</dc:identifier>
  <cp:contentStatus/>
  <dc:language/>
  <cp:version/>
</cp:coreProperties>
</file>